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30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70" r:id="rId18"/>
    <p:sldId id="272" r:id="rId19"/>
    <p:sldId id="274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99" r:id="rId29"/>
    <p:sldId id="300" r:id="rId30"/>
    <p:sldId id="301" r:id="rId31"/>
    <p:sldId id="302" r:id="rId32"/>
    <p:sldId id="303" r:id="rId33"/>
    <p:sldId id="304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0" autoAdjust="0"/>
    <p:restoredTop sz="94660"/>
  </p:normalViewPr>
  <p:slideViewPr>
    <p:cSldViewPr snapToGrid="0">
      <p:cViewPr>
        <p:scale>
          <a:sx n="100" d="100"/>
          <a:sy n="100" d="100"/>
        </p:scale>
        <p:origin x="-60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3-11-2019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5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3-11-2019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77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3-11-2019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92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3-11-2019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10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3-11-2019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77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3-11-2019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65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3-11-2019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48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3-11-2019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24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3-11-2019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92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3-11-2019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07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3-11-2019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89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814B29C-9D1F-3D43-9B6D-1D140C974B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B02AA20-3C7A-5C4F-899D-B6C6F2029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4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35" y="1183805"/>
            <a:ext cx="6317673" cy="14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8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2951163" y="122238"/>
            <a:ext cx="6192837" cy="490537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sz="3600" dirty="0" err="1"/>
              <a:t>Schimmels</a:t>
            </a:r>
            <a:endParaRPr lang="nl-NL" sz="3600" dirty="0"/>
          </a:p>
        </p:txBody>
      </p:sp>
      <p:sp>
        <p:nvSpPr>
          <p:cNvPr id="15363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5E6172D1-EB68-4AD8-B206-DB50053915A2}" type="slidenum">
              <a:rPr lang="en-US" sz="800">
                <a:solidFill>
                  <a:srgbClr val="969696"/>
                </a:solidFill>
              </a:rPr>
              <a:pPr algn="ctr" eaLnBrk="1" hangingPunct="1"/>
              <a:t>10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-335988" y="5726404"/>
            <a:ext cx="3521319" cy="2905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Buxus schimmel (</a:t>
            </a:r>
            <a:r>
              <a:rPr lang="nl-NL" sz="1200" dirty="0" err="1">
                <a:solidFill>
                  <a:srgbClr val="FFFFFF"/>
                </a:solidFill>
              </a:rPr>
              <a:t>Cylindrocladium</a:t>
            </a:r>
            <a:r>
              <a:rPr lang="nl-NL" sz="12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690181" name="Picture 5" descr="buxusschimmel cylindrocla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" y="1522522"/>
            <a:ext cx="4113814" cy="381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volutella buxi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31" y="1596154"/>
            <a:ext cx="4349169" cy="3672391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geronde rechthoek 6"/>
          <p:cNvSpPr/>
          <p:nvPr/>
        </p:nvSpPr>
        <p:spPr>
          <a:xfrm>
            <a:off x="5867400" y="5718468"/>
            <a:ext cx="3521320" cy="298451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</a:rPr>
              <a:t>Buxus schimmel (Voluntella)</a:t>
            </a:r>
          </a:p>
        </p:txBody>
      </p:sp>
    </p:spTree>
    <p:extLst>
      <p:ext uri="{BB962C8B-B14F-4D97-AF65-F5344CB8AC3E}">
        <p14:creationId xmlns:p14="http://schemas.microsoft.com/office/powerpoint/2010/main" val="2817645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/>
          </p:cNvSpPr>
          <p:nvPr/>
        </p:nvSpPr>
        <p:spPr bwMode="auto">
          <a:xfrm>
            <a:off x="1654380" y="4"/>
            <a:ext cx="619271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dirty="0" err="1"/>
              <a:t>Schimmels</a:t>
            </a:r>
            <a:endParaRPr lang="nl-NL" sz="3600" dirty="0"/>
          </a:p>
        </p:txBody>
      </p:sp>
      <p:pic>
        <p:nvPicPr>
          <p:cNvPr id="17411" name="Picture 3" descr="Bladvlekkenziekte in horten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37" y="1514599"/>
            <a:ext cx="3722324" cy="372122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uchsia bladvlekkenziekt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4" y="1540851"/>
            <a:ext cx="3746116" cy="369497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fgeronde rechthoek 7"/>
          <p:cNvSpPr/>
          <p:nvPr/>
        </p:nvSpPr>
        <p:spPr>
          <a:xfrm>
            <a:off x="453256" y="5800603"/>
            <a:ext cx="3456291" cy="276225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Bladvlekkenziekte in Fuchsia</a:t>
            </a:r>
          </a:p>
        </p:txBody>
      </p:sp>
      <p:sp>
        <p:nvSpPr>
          <p:cNvPr id="2" name="Afgeronde rechthoek 7"/>
          <p:cNvSpPr/>
          <p:nvPr/>
        </p:nvSpPr>
        <p:spPr>
          <a:xfrm>
            <a:off x="4883960" y="5800603"/>
            <a:ext cx="3455878" cy="276225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</a:rPr>
              <a:t>Bladvlekkenziekte in Hortensia</a:t>
            </a:r>
          </a:p>
        </p:txBody>
      </p:sp>
    </p:spTree>
    <p:extLst>
      <p:ext uri="{BB962C8B-B14F-4D97-AF65-F5344CB8AC3E}">
        <p14:creationId xmlns:p14="http://schemas.microsoft.com/office/powerpoint/2010/main" val="3685595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bladvlekken oleander 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2" y="1725772"/>
            <a:ext cx="3836034" cy="373376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bladvlekkenziekte in hedera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6" y="1725776"/>
            <a:ext cx="4145968" cy="376366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fgeronde rechthoek 7"/>
          <p:cNvSpPr/>
          <p:nvPr/>
        </p:nvSpPr>
        <p:spPr>
          <a:xfrm>
            <a:off x="174041" y="5825638"/>
            <a:ext cx="3802675" cy="276225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Bladvlekkenziekte in Oleander</a:t>
            </a:r>
          </a:p>
        </p:txBody>
      </p:sp>
      <p:sp>
        <p:nvSpPr>
          <p:cNvPr id="2" name="Afgeronde rechthoek 7"/>
          <p:cNvSpPr/>
          <p:nvPr/>
        </p:nvSpPr>
        <p:spPr>
          <a:xfrm>
            <a:off x="4935815" y="5791101"/>
            <a:ext cx="3782159" cy="276225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Bladvlekkenziekte in Hedera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1720100" y="77216"/>
            <a:ext cx="619271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</a:rPr>
              <a:t>Schimmels</a:t>
            </a:r>
            <a:endParaRPr lang="nl-N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2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82A0BA3E-D2E5-409A-ADEA-BE8AF540637B}" type="slidenum">
              <a:rPr lang="en-US" sz="800">
                <a:solidFill>
                  <a:srgbClr val="969696"/>
                </a:solidFill>
              </a:rPr>
              <a:pPr algn="ctr" eaLnBrk="1" hangingPunct="1"/>
              <a:t>13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26296" y="5377672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Bladluizen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5183338" y="5332565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Witte vlieg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6" y="1562106"/>
            <a:ext cx="3795613" cy="322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14" y="1508126"/>
            <a:ext cx="3731338" cy="321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1601672" y="-20781"/>
            <a:ext cx="619271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Insecten</a:t>
            </a:r>
            <a:endParaRPr lang="en-US" sz="3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endParaRPr lang="nl-NL" sz="3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15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75A60F46-8CC8-4316-A3C7-BB26D1F85AE2}" type="slidenum">
              <a:rPr lang="en-US" sz="800">
                <a:solidFill>
                  <a:srgbClr val="969696"/>
                </a:solidFill>
              </a:rPr>
              <a:pPr algn="ctr" eaLnBrk="1" hangingPunct="1"/>
              <a:t>14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739687" y="5630038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Schuimcicade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5352925" y="5630038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</a:rPr>
              <a:t>Mineermot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1670756"/>
            <a:ext cx="3602052" cy="338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13" y="1653760"/>
            <a:ext cx="3687843" cy="3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1772056" y="4"/>
            <a:ext cx="619271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Insecten</a:t>
            </a:r>
            <a:endParaRPr lang="en-US" sz="3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endParaRPr lang="nl-NL" sz="3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97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5011" y="163808"/>
            <a:ext cx="6192715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/>
              <a:t>Kevers en rupsen</a:t>
            </a:r>
            <a:endParaRPr lang="en-US" sz="3600" dirty="0"/>
          </a:p>
        </p:txBody>
      </p:sp>
      <p:sp>
        <p:nvSpPr>
          <p:cNvPr id="7" name="Afgeronde rechthoek 6"/>
          <p:cNvSpPr/>
          <p:nvPr/>
        </p:nvSpPr>
        <p:spPr>
          <a:xfrm>
            <a:off x="698723" y="5632019"/>
            <a:ext cx="34319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  <a:latin typeface="Helvetica" pitchFamily="34" charset="0"/>
              </a:rPr>
              <a:t>Rupsen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5052313" y="5619319"/>
            <a:ext cx="3445119" cy="2651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  <a:latin typeface="Helvetica" pitchFamily="34" charset="0"/>
              </a:rPr>
              <a:t>Kevers</a:t>
            </a:r>
          </a:p>
        </p:txBody>
      </p:sp>
      <p:pic>
        <p:nvPicPr>
          <p:cNvPr id="705541" name="Picture 5" descr="rupsen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754608"/>
            <a:ext cx="3831850" cy="334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5542" name="Picture 6" descr="kev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66" y="1743943"/>
            <a:ext cx="3865415" cy="335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688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08" y="1865394"/>
            <a:ext cx="3503233" cy="348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2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04AC323D-C203-4AAA-9BA9-60E62CF8C308}" type="slidenum">
              <a:rPr lang="en-US" sz="800">
                <a:solidFill>
                  <a:srgbClr val="969696"/>
                </a:solidFill>
              </a:rPr>
              <a:pPr algn="ctr" eaLnBrk="1" hangingPunct="1"/>
              <a:t>16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40963" name="Titel 1"/>
          <p:cNvSpPr>
            <a:spLocks/>
          </p:cNvSpPr>
          <p:nvPr/>
        </p:nvSpPr>
        <p:spPr bwMode="auto">
          <a:xfrm>
            <a:off x="624260" y="277820"/>
            <a:ext cx="619271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nl-NL" sz="4400">
              <a:solidFill>
                <a:schemeClr val="tx2"/>
              </a:solidFill>
            </a:endParaRP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7" y="1572341"/>
            <a:ext cx="2858164" cy="410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fgeronde rechthoek 7"/>
          <p:cNvSpPr/>
          <p:nvPr/>
        </p:nvSpPr>
        <p:spPr>
          <a:xfrm>
            <a:off x="3411052" y="1880834"/>
            <a:ext cx="1799099" cy="281949"/>
          </a:xfrm>
          <a:prstGeom prst="roundRect">
            <a:avLst/>
          </a:prstGeom>
          <a:solidFill>
            <a:srgbClr val="2D6534"/>
          </a:solidFill>
          <a:ln w="317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err="1">
                <a:solidFill>
                  <a:schemeClr val="bg1"/>
                </a:solidFill>
              </a:rPr>
              <a:t>Voordeel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3411052" y="2491407"/>
            <a:ext cx="1799099" cy="2571699"/>
          </a:xfrm>
          <a:prstGeom prst="roundRect">
            <a:avLst>
              <a:gd name="adj" fmla="val 2968"/>
            </a:avLst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nl-NL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Langdurige bescherming</a:t>
            </a:r>
          </a:p>
          <a:p>
            <a:pPr>
              <a:defRPr/>
            </a:pPr>
            <a:endParaRPr lang="nl-NL" sz="12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NL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Niet zichtbare insecten worden ook gedood</a:t>
            </a:r>
          </a:p>
          <a:p>
            <a:pPr>
              <a:defRPr/>
            </a:pPr>
            <a:endParaRPr lang="nl-NL" sz="12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NL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Nieuwe bladeren zijn ook beschermd</a:t>
            </a:r>
          </a:p>
          <a:p>
            <a:pPr>
              <a:defRPr/>
            </a:pPr>
            <a:endParaRPr lang="nl-NL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200" dirty="0" err="1">
                <a:solidFill>
                  <a:schemeClr val="accent4">
                    <a:lumMod val="75000"/>
                    <a:lumOff val="25000"/>
                  </a:schemeClr>
                </a:solidFill>
                <a:cs typeface="Arial" charset="0"/>
              </a:rPr>
              <a:t>Betere</a:t>
            </a:r>
            <a:r>
              <a:rPr lang="de-DE" sz="1200" dirty="0">
                <a:solidFill>
                  <a:schemeClr val="accent4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de-DE" sz="1200" dirty="0" err="1">
                <a:solidFill>
                  <a:schemeClr val="accent4">
                    <a:lumMod val="75000"/>
                    <a:lumOff val="25000"/>
                  </a:schemeClr>
                </a:solidFill>
                <a:cs typeface="Arial" charset="0"/>
              </a:rPr>
              <a:t>verdeling</a:t>
            </a:r>
            <a:r>
              <a:rPr lang="de-DE" sz="1200" dirty="0">
                <a:solidFill>
                  <a:schemeClr val="accent4">
                    <a:lumMod val="75000"/>
                    <a:lumOff val="25000"/>
                  </a:schemeClr>
                </a:solidFill>
                <a:cs typeface="Arial" charset="0"/>
              </a:rPr>
              <a:t> van de </a:t>
            </a:r>
            <a:r>
              <a:rPr lang="de-DE" sz="1200" dirty="0" err="1">
                <a:solidFill>
                  <a:schemeClr val="accent4">
                    <a:lumMod val="75000"/>
                    <a:lumOff val="25000"/>
                  </a:schemeClr>
                </a:solidFill>
                <a:cs typeface="Arial" charset="0"/>
              </a:rPr>
              <a:t>werkzame</a:t>
            </a:r>
            <a:r>
              <a:rPr lang="de-DE" sz="1200" dirty="0">
                <a:solidFill>
                  <a:schemeClr val="accent4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de-DE" sz="1200" dirty="0" err="1">
                <a:solidFill>
                  <a:schemeClr val="accent4">
                    <a:lumMod val="75000"/>
                    <a:lumOff val="25000"/>
                  </a:schemeClr>
                </a:solidFill>
                <a:cs typeface="Arial" charset="0"/>
              </a:rPr>
              <a:t>stof</a:t>
            </a:r>
            <a:r>
              <a:rPr lang="de-DE" sz="1200" dirty="0">
                <a:solidFill>
                  <a:schemeClr val="accent4">
                    <a:lumMod val="75000"/>
                    <a:lumOff val="25000"/>
                  </a:schemeClr>
                </a:solidFill>
                <a:cs typeface="Arial" charset="0"/>
              </a:rPr>
              <a:t> in de plant</a:t>
            </a:r>
          </a:p>
          <a:p>
            <a:pPr>
              <a:defRPr/>
            </a:pP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40968" name="Titel 9"/>
          <p:cNvSpPr>
            <a:spLocks noGrp="1"/>
          </p:cNvSpPr>
          <p:nvPr>
            <p:ph type="title" idx="4294967295"/>
          </p:nvPr>
        </p:nvSpPr>
        <p:spPr>
          <a:xfrm>
            <a:off x="2951163" y="84138"/>
            <a:ext cx="6192837" cy="490537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nl-NL" sz="3600" b="1" dirty="0">
                <a:solidFill>
                  <a:schemeClr val="bg2">
                    <a:lumMod val="50000"/>
                  </a:schemeClr>
                </a:solidFill>
              </a:rPr>
              <a:t>Systemische</a:t>
            </a:r>
            <a:r>
              <a:rPr lang="nl-NL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600" b="1" dirty="0">
                <a:solidFill>
                  <a:schemeClr val="bg2">
                    <a:lumMod val="50000"/>
                  </a:schemeClr>
                </a:solidFill>
              </a:rPr>
              <a:t>werking</a:t>
            </a:r>
            <a:r>
              <a:rPr lang="nl-NL" sz="36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nl-NL" sz="3600" dirty="0">
                <a:solidFill>
                  <a:schemeClr val="bg2">
                    <a:lumMod val="50000"/>
                  </a:schemeClr>
                </a:solidFill>
              </a:rPr>
            </a:br>
            <a:endParaRPr lang="nl-NL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84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8E929371-B229-4A08-9636-A02071AA4C4A}" type="slidenum">
              <a:rPr lang="en-US" sz="800">
                <a:solidFill>
                  <a:srgbClr val="969696"/>
                </a:solidFill>
              </a:rPr>
              <a:pPr algn="ctr" eaLnBrk="1" hangingPunct="1"/>
              <a:t>17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43011" name="Titel 1"/>
          <p:cNvSpPr>
            <a:spLocks/>
          </p:cNvSpPr>
          <p:nvPr/>
        </p:nvSpPr>
        <p:spPr bwMode="auto">
          <a:xfrm>
            <a:off x="624260" y="277820"/>
            <a:ext cx="619271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nl-NL" sz="4400">
              <a:solidFill>
                <a:schemeClr val="tx2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197427" y="5669477"/>
            <a:ext cx="3802675" cy="231775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Schildluis op oleander</a:t>
            </a:r>
          </a:p>
        </p:txBody>
      </p:sp>
      <p:pic>
        <p:nvPicPr>
          <p:cNvPr id="43014" name="Picture 6" descr="schildluis op oleander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7" y="1730171"/>
            <a:ext cx="4063248" cy="361076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schildluis op oleander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45" y="1696263"/>
            <a:ext cx="4052451" cy="36785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geronde rechthoek 6"/>
          <p:cNvSpPr/>
          <p:nvPr/>
        </p:nvSpPr>
        <p:spPr>
          <a:xfrm>
            <a:off x="4769500" y="5669477"/>
            <a:ext cx="3804139" cy="231775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</a:rPr>
              <a:t>Schildluis op oleander</a:t>
            </a:r>
          </a:p>
        </p:txBody>
      </p:sp>
      <p:sp>
        <p:nvSpPr>
          <p:cNvPr id="9" name="Titel 8"/>
          <p:cNvSpPr>
            <a:spLocks/>
          </p:cNvSpPr>
          <p:nvPr/>
        </p:nvSpPr>
        <p:spPr bwMode="auto">
          <a:xfrm>
            <a:off x="2078016" y="32551"/>
            <a:ext cx="619271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nl-NL" sz="3600" dirty="0">
                <a:solidFill>
                  <a:schemeClr val="bg2">
                    <a:lumMod val="50000"/>
                  </a:schemeClr>
                </a:solidFill>
              </a:rPr>
              <a:t>Hardnekkige insecten</a:t>
            </a:r>
          </a:p>
        </p:txBody>
      </p:sp>
    </p:spTree>
    <p:extLst>
      <p:ext uri="{BB962C8B-B14F-4D97-AF65-F5344CB8AC3E}">
        <p14:creationId xmlns:p14="http://schemas.microsoft.com/office/powerpoint/2010/main" val="3729197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Galmijt in druif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07222" y="2277946"/>
            <a:ext cx="3741962" cy="22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fgeronde rechthoek 6"/>
          <p:cNvSpPr/>
          <p:nvPr/>
        </p:nvSpPr>
        <p:spPr>
          <a:xfrm>
            <a:off x="551520" y="5786199"/>
            <a:ext cx="3802675" cy="290513"/>
          </a:xfrm>
          <a:prstGeom prst="round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 err="1">
                <a:solidFill>
                  <a:srgbClr val="FFFFFF"/>
                </a:solidFill>
              </a:rPr>
              <a:t>Viltmijt</a:t>
            </a:r>
            <a:r>
              <a:rPr lang="nl-NL" sz="1200" dirty="0">
                <a:solidFill>
                  <a:srgbClr val="FFFFFF"/>
                </a:solidFill>
              </a:rPr>
              <a:t> op druif (bovenkant &amp; onderkant)</a:t>
            </a:r>
          </a:p>
        </p:txBody>
      </p:sp>
      <p:pic>
        <p:nvPicPr>
          <p:cNvPr id="22530" name="Picture 2" descr="Galmijt in druif onderkant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46035" y="1967106"/>
            <a:ext cx="3741962" cy="2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fgeronde rechthoek 6"/>
          <p:cNvSpPr/>
          <p:nvPr/>
        </p:nvSpPr>
        <p:spPr>
          <a:xfrm>
            <a:off x="5738860" y="5786199"/>
            <a:ext cx="3181856" cy="280988"/>
          </a:xfrm>
          <a:prstGeom prst="round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Galmijt (op beuk)</a:t>
            </a:r>
          </a:p>
        </p:txBody>
      </p:sp>
      <p:pic>
        <p:nvPicPr>
          <p:cNvPr id="8" name="Picture 3" descr="beukengalmijt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13" y="1528175"/>
            <a:ext cx="3480703" cy="37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831901" y="75112"/>
            <a:ext cx="4207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600" dirty="0">
                <a:solidFill>
                  <a:schemeClr val="bg2">
                    <a:lumMod val="50000"/>
                  </a:schemeClr>
                </a:solidFill>
              </a:rPr>
              <a:t>Hardnekkige insecten</a:t>
            </a:r>
          </a:p>
        </p:txBody>
      </p:sp>
    </p:spTree>
    <p:extLst>
      <p:ext uri="{BB962C8B-B14F-4D97-AF65-F5344CB8AC3E}">
        <p14:creationId xmlns:p14="http://schemas.microsoft.com/office/powerpoint/2010/main" val="3358864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 idx="4294967295"/>
          </p:nvPr>
        </p:nvSpPr>
        <p:spPr>
          <a:xfrm>
            <a:off x="2951163" y="92075"/>
            <a:ext cx="6192837" cy="490538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Slakken</a:t>
            </a:r>
            <a:endParaRPr lang="nl-NL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227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1586E4A3-BE38-431F-9E12-5CF39DADCBEA}" type="slidenum">
              <a:rPr lang="en-US" sz="800">
                <a:solidFill>
                  <a:srgbClr val="969696"/>
                </a:solidFill>
              </a:rPr>
              <a:pPr algn="ctr" eaLnBrk="1" hangingPunct="1"/>
              <a:t>19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675409" y="5699919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Huisjesslak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5129912" y="5699919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</a:rPr>
              <a:t>Naaktslak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409" y="1632837"/>
            <a:ext cx="3151959" cy="346910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05" y="1613087"/>
            <a:ext cx="3500147" cy="350860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6266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257" y="-1457551"/>
            <a:ext cx="9144000" cy="2387600"/>
          </a:xfrm>
        </p:spPr>
        <p:txBody>
          <a:bodyPr/>
          <a:lstStyle/>
          <a:p>
            <a:r>
              <a:rPr lang="nl-NL" dirty="0" smtClean="0"/>
              <a:t>Ziekten en Plagen</a:t>
            </a:r>
            <a:endParaRPr lang="nl-NL" dirty="0"/>
          </a:p>
        </p:txBody>
      </p:sp>
      <p:pic>
        <p:nvPicPr>
          <p:cNvPr id="4" name="Picture 6" descr="\\BMJDSFS02.mjd.bnl.bayer.cnb\BCS_Users\BNHOE\Personal Data\digitaal\Bayer\2015\A voork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84" y="1849442"/>
            <a:ext cx="5890391" cy="41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9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705825EF-0ACC-451A-A4FF-A95B3B668C19}" type="slidenum">
              <a:rPr lang="en-US" sz="800">
                <a:solidFill>
                  <a:srgbClr val="969696"/>
                </a:solidFill>
              </a:rPr>
              <a:pPr algn="ctr" eaLnBrk="1" hangingPunct="1"/>
              <a:t>20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852346" y="5775568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</a:rPr>
              <a:t>Vraatschade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5278321" y="5775568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</a:rPr>
              <a:t>Slakken eitjes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28" y="1787507"/>
            <a:ext cx="3827368" cy="361824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274" y="1787507"/>
            <a:ext cx="3909522" cy="358955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1353088" y="51958"/>
            <a:ext cx="6192715" cy="49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Slakken</a:t>
            </a:r>
            <a:endParaRPr lang="nl-NL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42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4" y="1701474"/>
            <a:ext cx="8735290" cy="318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fgeronde rechthoek 6"/>
          <p:cNvSpPr/>
          <p:nvPr/>
        </p:nvSpPr>
        <p:spPr>
          <a:xfrm>
            <a:off x="748951" y="5567941"/>
            <a:ext cx="8036169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b="1" dirty="0">
                <a:solidFill>
                  <a:srgbClr val="FFFFFF"/>
                </a:solidFill>
              </a:rPr>
              <a:t>DIT GELDT VOOR ALLE SLAKKENKORRELS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110455" y="100668"/>
            <a:ext cx="6192715" cy="490539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Slakken</a:t>
            </a:r>
            <a:endParaRPr lang="nl-NL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0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6312" y="2435780"/>
            <a:ext cx="9101583" cy="3072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/>
              <a:t>Oorzaken</a:t>
            </a:r>
            <a:r>
              <a:rPr lang="en-US" sz="4800" dirty="0"/>
              <a:t> van </a:t>
            </a:r>
            <a:r>
              <a:rPr lang="en-US" sz="4800" dirty="0" err="1"/>
              <a:t>Schimmels</a:t>
            </a:r>
            <a:r>
              <a:rPr lang="en-US" sz="4800" dirty="0"/>
              <a:t> en </a:t>
            </a:r>
            <a:r>
              <a:rPr lang="en-US" sz="4800" dirty="0" err="1"/>
              <a:t>Insecten</a:t>
            </a:r>
            <a:r>
              <a:rPr lang="en-US" sz="4800" dirty="0"/>
              <a:t> en hoe </a:t>
            </a:r>
            <a:r>
              <a:rPr lang="en-US" sz="4800" dirty="0" err="1"/>
              <a:t>ze</a:t>
            </a:r>
            <a:r>
              <a:rPr lang="en-US" sz="4800" dirty="0"/>
              <a:t> te </a:t>
            </a:r>
            <a:r>
              <a:rPr lang="en-US" sz="4800" dirty="0" err="1"/>
              <a:t>voorkomen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A34F-2568-4215-B224-D7DCE7209B0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2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71" y="-87146"/>
            <a:ext cx="6177517" cy="1180215"/>
          </a:xfrm>
        </p:spPr>
        <p:txBody>
          <a:bodyPr>
            <a:noAutofit/>
          </a:bodyPr>
          <a:lstStyle/>
          <a:p>
            <a:pPr algn="ctr" eaLnBrk="1" hangingPunct="1"/>
            <a:r>
              <a:rPr lang="nl-BE" sz="3200" b="1" dirty="0">
                <a:solidFill>
                  <a:srgbClr val="FF0000"/>
                </a:solidFill>
              </a:rPr>
              <a:t>Bemestingsproblemen</a:t>
            </a:r>
            <a:r>
              <a:rPr lang="nl-BE" sz="3200" dirty="0">
                <a:solidFill>
                  <a:srgbClr val="FF0000"/>
                </a:solidFill>
              </a:rPr>
              <a:t> </a:t>
            </a:r>
            <a:br>
              <a:rPr lang="nl-BE" sz="3200" dirty="0">
                <a:solidFill>
                  <a:srgbClr val="FF0000"/>
                </a:solidFill>
              </a:rPr>
            </a:br>
            <a:r>
              <a:rPr lang="nl-BE" sz="3200" dirty="0">
                <a:solidFill>
                  <a:srgbClr val="FF0000"/>
                </a:solidFill>
              </a:rPr>
              <a:t>– </a:t>
            </a:r>
            <a:r>
              <a:rPr lang="nl-BE" sz="3200" b="1" dirty="0">
                <a:solidFill>
                  <a:srgbClr val="FF0000"/>
                </a:solidFill>
              </a:rPr>
              <a:t>ziekten/plagen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31178" y="1619436"/>
            <a:ext cx="8428892" cy="5164136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 err="1" smtClean="0"/>
              <a:t>Overbemestingen</a:t>
            </a:r>
            <a:r>
              <a:rPr lang="nl-BE" dirty="0" smtClean="0"/>
              <a:t> (vooral met N):</a:t>
            </a:r>
          </a:p>
          <a:p>
            <a:pPr eaLnBrk="1" hangingPunct="1"/>
            <a:endParaRPr lang="nl-BE" sz="800" dirty="0"/>
          </a:p>
          <a:p>
            <a:pPr lvl="1" eaLnBrk="1" hangingPunct="1"/>
            <a:r>
              <a:rPr lang="nl-BE" dirty="0" smtClean="0"/>
              <a:t>Mijten: spintmijten, roestmijten, …</a:t>
            </a:r>
          </a:p>
          <a:p>
            <a:pPr lvl="1" eaLnBrk="1" hangingPunct="1"/>
            <a:r>
              <a:rPr lang="nl-BE" dirty="0" smtClean="0"/>
              <a:t>Insecten: bladluizen, rupsen, witte vliegen, bladvlooien, schildluizen, </a:t>
            </a:r>
            <a:r>
              <a:rPr lang="nl-BE" dirty="0" err="1" smtClean="0"/>
              <a:t>tripsen</a:t>
            </a:r>
            <a:r>
              <a:rPr lang="nl-BE" dirty="0" smtClean="0"/>
              <a:t>, …</a:t>
            </a:r>
          </a:p>
          <a:p>
            <a:pPr lvl="1" eaLnBrk="1" hangingPunct="1"/>
            <a:r>
              <a:rPr lang="nl-BE" dirty="0" smtClean="0"/>
              <a:t>Schimmels: valse </a:t>
            </a:r>
            <a:r>
              <a:rPr lang="nl-BE" dirty="0" err="1" smtClean="0"/>
              <a:t>meeldauwen</a:t>
            </a:r>
            <a:r>
              <a:rPr lang="nl-BE" dirty="0" smtClean="0"/>
              <a:t>, </a:t>
            </a:r>
            <a:r>
              <a:rPr lang="nl-BE" dirty="0" smtClean="0"/>
              <a:t>witziekten</a:t>
            </a:r>
            <a:endParaRPr lang="nl-BE" dirty="0" smtClean="0"/>
          </a:p>
          <a:p>
            <a:pPr eaLnBrk="1" hangingPunct="1">
              <a:buFont typeface="Wingdings" pitchFamily="2" charset="2"/>
              <a:buNone/>
            </a:pPr>
            <a:endParaRPr lang="nl-BE" sz="800" dirty="0"/>
          </a:p>
          <a:p>
            <a:pPr eaLnBrk="1" hangingPunct="1"/>
            <a:r>
              <a:rPr lang="nl-BE" dirty="0" err="1" smtClean="0"/>
              <a:t>Onderbemestingen</a:t>
            </a:r>
            <a:r>
              <a:rPr lang="nl-BE" dirty="0" smtClean="0"/>
              <a:t>:</a:t>
            </a:r>
          </a:p>
          <a:p>
            <a:pPr eaLnBrk="1" hangingPunct="1"/>
            <a:endParaRPr lang="nl-BE" sz="800" dirty="0"/>
          </a:p>
          <a:p>
            <a:pPr lvl="1"/>
            <a:r>
              <a:rPr lang="nl-BE" dirty="0" smtClean="0"/>
              <a:t>Insecten</a:t>
            </a:r>
            <a:r>
              <a:rPr lang="nl-BE" dirty="0"/>
              <a:t>: bladluizen, rupsen, witte vliegen, bladvlooien, schildluizen, </a:t>
            </a:r>
            <a:r>
              <a:rPr lang="nl-BE" dirty="0" err="1"/>
              <a:t>tripsen</a:t>
            </a:r>
            <a:r>
              <a:rPr lang="nl-BE" dirty="0"/>
              <a:t>, …</a:t>
            </a:r>
          </a:p>
          <a:p>
            <a:pPr lvl="1"/>
            <a:r>
              <a:rPr lang="nl-BE" dirty="0"/>
              <a:t>Schimmels: valse </a:t>
            </a:r>
            <a:r>
              <a:rPr lang="nl-BE" dirty="0" err="1"/>
              <a:t>meeldauwen</a:t>
            </a:r>
            <a:r>
              <a:rPr lang="nl-BE" dirty="0"/>
              <a:t>, </a:t>
            </a:r>
            <a:r>
              <a:rPr lang="nl-BE" dirty="0" smtClean="0"/>
              <a:t>echte </a:t>
            </a:r>
            <a:r>
              <a:rPr lang="nl-BE" dirty="0" smtClean="0"/>
              <a:t>meeldauw, </a:t>
            </a:r>
            <a:r>
              <a:rPr lang="nl-BE" dirty="0" smtClean="0"/>
              <a:t>Roest, sterroetdauw, </a:t>
            </a:r>
            <a:r>
              <a:rPr lang="nl-BE" i="1" dirty="0" smtClean="0"/>
              <a:t>…</a:t>
            </a:r>
            <a:endParaRPr lang="nl-BE" i="1" dirty="0"/>
          </a:p>
          <a:p>
            <a:pPr lvl="1" eaLnBrk="1" hangingPunct="1"/>
            <a:endParaRPr lang="nl-BE" i="1" dirty="0" smtClean="0"/>
          </a:p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526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596" y="133556"/>
            <a:ext cx="8127755" cy="396875"/>
          </a:xfrm>
        </p:spPr>
        <p:txBody>
          <a:bodyPr>
            <a:normAutofit fontScale="90000"/>
          </a:bodyPr>
          <a:lstStyle/>
          <a:p>
            <a:r>
              <a:rPr lang="nl-BE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Diverse </a:t>
            </a:r>
            <a:r>
              <a:rPr lang="nl-BE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andere </a:t>
            </a:r>
            <a:r>
              <a:rPr lang="nl-BE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factoren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3" y="952132"/>
            <a:ext cx="8337465" cy="542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76" y="165548"/>
            <a:ext cx="7851531" cy="396875"/>
          </a:xfrm>
        </p:spPr>
        <p:txBody>
          <a:bodyPr>
            <a:noAutofit/>
          </a:bodyPr>
          <a:lstStyle/>
          <a:p>
            <a:pPr algn="ctr"/>
            <a:r>
              <a:rPr lang="nl-BE" sz="36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Te veel Natrium (N)</a:t>
            </a:r>
            <a:endParaRPr lang="de-DE" sz="3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64" name="Picture 4" descr="Aesculus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32" y="1588199"/>
            <a:ext cx="6858000" cy="445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0319" y="108857"/>
            <a:ext cx="350776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K  </a:t>
            </a:r>
            <a:r>
              <a:rPr lang="de-DE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kalium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6290167" y="1805984"/>
            <a:ext cx="2325565" cy="13684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92D050"/>
                </a:solidFill>
              </a:rPr>
              <a:t>Op de oudste bladeren</a:t>
            </a:r>
            <a:endParaRPr lang="de-DE" dirty="0">
              <a:solidFill>
                <a:srgbClr val="92D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9" y="1805983"/>
            <a:ext cx="2266951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22" y="1805979"/>
            <a:ext cx="253365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80" y="3496778"/>
            <a:ext cx="2838451" cy="219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5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91" y="2016919"/>
            <a:ext cx="34385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4565" y="108863"/>
            <a:ext cx="3522784" cy="581025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Fe</a:t>
            </a:r>
            <a:r>
              <a:rPr lang="de-DE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ijzer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394568" y="4609310"/>
            <a:ext cx="2526323" cy="100806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92D050"/>
                </a:solidFill>
              </a:rPr>
              <a:t>Op de jongste bladeren</a:t>
            </a:r>
            <a:endParaRPr lang="de-DE" dirty="0">
              <a:solidFill>
                <a:srgbClr val="92D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3" y="2016922"/>
            <a:ext cx="2714625" cy="360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80" y="2016919"/>
            <a:ext cx="2519363" cy="360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6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6" y="1400178"/>
            <a:ext cx="5300663" cy="447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2226" y="148860"/>
            <a:ext cx="3670055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Mg </a:t>
            </a:r>
            <a:r>
              <a:rPr lang="de-DE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magnesium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6349898" y="1387192"/>
            <a:ext cx="2592265" cy="122396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92D050"/>
                </a:solidFill>
              </a:rPr>
              <a:t>Op de oudste bladeren</a:t>
            </a:r>
            <a:endParaRPr lang="de-DE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3" y="1208800"/>
            <a:ext cx="3274469" cy="457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86882" y="148860"/>
            <a:ext cx="3508131" cy="590551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N  </a:t>
            </a:r>
            <a:r>
              <a:rPr lang="de-DE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natrium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5349" name="Picture 5" descr="N-gebrek Pru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20" y="739411"/>
            <a:ext cx="312420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3363076" y="952136"/>
            <a:ext cx="2571751" cy="15144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u="sng" dirty="0">
                <a:solidFill>
                  <a:srgbClr val="92D050"/>
                </a:solidFill>
              </a:rPr>
              <a:t>Bladverliezend</a:t>
            </a:r>
          </a:p>
          <a:p>
            <a:pPr algn="ctr"/>
            <a:r>
              <a:rPr lang="nl-BE" dirty="0">
                <a:solidFill>
                  <a:srgbClr val="92D050"/>
                </a:solidFill>
              </a:rPr>
              <a:t>Op de oudste bladeren</a:t>
            </a:r>
          </a:p>
          <a:p>
            <a:pPr algn="ctr"/>
            <a:r>
              <a:rPr lang="nl-BE" dirty="0">
                <a:solidFill>
                  <a:srgbClr val="92D050"/>
                </a:solidFill>
                <a:cs typeface="Arial" charset="0"/>
              </a:rPr>
              <a:t>►</a:t>
            </a: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3145843" y="3057162"/>
            <a:ext cx="2882411" cy="130175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u="sng" dirty="0" err="1">
                <a:solidFill>
                  <a:srgbClr val="92D050"/>
                </a:solidFill>
              </a:rPr>
              <a:t>Bladhoudend</a:t>
            </a:r>
            <a:endParaRPr lang="nl-BE" u="sng" dirty="0">
              <a:solidFill>
                <a:srgbClr val="92D050"/>
              </a:solidFill>
            </a:endParaRPr>
          </a:p>
          <a:p>
            <a:pPr algn="ctr"/>
            <a:r>
              <a:rPr lang="nl-BE" dirty="0">
                <a:solidFill>
                  <a:srgbClr val="92D050"/>
                </a:solidFill>
              </a:rPr>
              <a:t>Op jonge en oude bladeren</a:t>
            </a:r>
          </a:p>
          <a:p>
            <a:pPr algn="ctr"/>
            <a:r>
              <a:rPr lang="de-DE" dirty="0">
                <a:solidFill>
                  <a:srgbClr val="92D050"/>
                </a:solidFill>
                <a:sym typeface="Wingdings 3" pitchFamily="18" charset="2"/>
              </a:rPr>
              <a:t>		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61" y="4696746"/>
            <a:ext cx="36099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90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1" grpId="0" animBg="1"/>
      <p:bldP spid="1853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13749EF-4C0F-4013-B281-36226B3A8DBD}" type="slidenum">
              <a:rPr lang="en-US" sz="800">
                <a:solidFill>
                  <a:srgbClr val="969696"/>
                </a:solidFill>
              </a:rPr>
              <a:pPr algn="ctr" eaLnBrk="1" hangingPunct="1"/>
              <a:t>3</a:t>
            </a:fld>
            <a:endParaRPr lang="en-US" sz="800">
              <a:solidFill>
                <a:srgbClr val="969696"/>
              </a:solidFill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659428" y="2516188"/>
            <a:ext cx="2001715" cy="1992312"/>
            <a:chOff x="1063" y="1171"/>
            <a:chExt cx="1261" cy="1255"/>
          </a:xfrm>
        </p:grpSpPr>
        <p:pic>
          <p:nvPicPr>
            <p:cNvPr id="6176" name="Picture 4" descr="Pilzkrankheit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171"/>
              <a:ext cx="1222" cy="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7" name="Text Box 5"/>
            <p:cNvSpPr txBox="1">
              <a:spLocks noChangeArrowheads="1"/>
            </p:cNvSpPr>
            <p:nvPr/>
          </p:nvSpPr>
          <p:spPr bwMode="auto">
            <a:xfrm>
              <a:off x="1063" y="2152"/>
              <a:ext cx="1261" cy="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1200" b="1">
                  <a:ea typeface="Verdana" pitchFamily="34" charset="0"/>
                  <a:cs typeface="Arial" charset="0"/>
                </a:rPr>
                <a:t>Contact</a:t>
              </a:r>
            </a:p>
          </p:txBody>
        </p:sp>
      </p:grp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6372964" y="2528892"/>
            <a:ext cx="2039815" cy="1998663"/>
            <a:chOff x="1065" y="2595"/>
            <a:chExt cx="1267" cy="1259"/>
          </a:xfrm>
        </p:grpSpPr>
        <p:pic>
          <p:nvPicPr>
            <p:cNvPr id="6174" name="Picture 7" descr="Pilzkrankheit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2595"/>
              <a:ext cx="1222" cy="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5" name="Text Box 8"/>
            <p:cNvSpPr txBox="1">
              <a:spLocks noChangeArrowheads="1"/>
            </p:cNvSpPr>
            <p:nvPr/>
          </p:nvSpPr>
          <p:spPr bwMode="auto">
            <a:xfrm>
              <a:off x="1065" y="3592"/>
              <a:ext cx="1267" cy="2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1200" b="1">
                  <a:ea typeface="Verdana" pitchFamily="34" charset="0"/>
                  <a:cs typeface="Arial" charset="0"/>
                </a:rPr>
                <a:t>Hechting &amp; Infectie</a:t>
              </a:r>
            </a:p>
          </p:txBody>
        </p:sp>
      </p:grp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700459" y="2278064"/>
            <a:ext cx="1941635" cy="25404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1981" eaLnBrk="0" hangingPunct="0">
              <a:defRPr/>
            </a:pPr>
            <a:r>
              <a:rPr lang="de-DE" sz="1051" b="1" i="1" dirty="0">
                <a:latin typeface="Arial" pitchFamily="34" charset="0"/>
                <a:ea typeface="Verdana" pitchFamily="34" charset="0"/>
                <a:cs typeface="Arial" pitchFamily="34" charset="0"/>
              </a:rPr>
              <a:t>Schimmelsporen</a:t>
            </a:r>
            <a:endParaRPr lang="de-DE" sz="1400" b="1" i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6392012" y="2278064"/>
            <a:ext cx="2001715" cy="25404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1981" eaLnBrk="0" hangingPunct="0">
              <a:defRPr/>
            </a:pPr>
            <a:r>
              <a:rPr lang="de-DE" sz="1051" b="1" i="1" dirty="0" err="1">
                <a:latin typeface="Arial" pitchFamily="34" charset="0"/>
                <a:ea typeface="Verdana" pitchFamily="34" charset="0"/>
                <a:cs typeface="Arial" pitchFamily="34" charset="0"/>
              </a:rPr>
              <a:t>Kiembuis</a:t>
            </a:r>
            <a:endParaRPr lang="de-DE" sz="1051" b="1" i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>
            <a:off x="1364276" y="2601916"/>
            <a:ext cx="323851" cy="3238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 flipH="1">
            <a:off x="7725511" y="2613029"/>
            <a:ext cx="196363" cy="3365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6153" name="Group 13"/>
          <p:cNvGrpSpPr>
            <a:grpSpLocks/>
          </p:cNvGrpSpPr>
          <p:nvPr/>
        </p:nvGrpSpPr>
        <p:grpSpPr bwMode="auto">
          <a:xfrm>
            <a:off x="3569681" y="2532069"/>
            <a:ext cx="2004647" cy="2003425"/>
            <a:chOff x="2542" y="1164"/>
            <a:chExt cx="1263" cy="1262"/>
          </a:xfrm>
        </p:grpSpPr>
        <p:pic>
          <p:nvPicPr>
            <p:cNvPr id="6172" name="Picture 14" descr="Pilzkrankheit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1164"/>
              <a:ext cx="1210" cy="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3" name="Text Box 15"/>
            <p:cNvSpPr txBox="1">
              <a:spLocks noChangeArrowheads="1"/>
            </p:cNvSpPr>
            <p:nvPr/>
          </p:nvSpPr>
          <p:spPr bwMode="auto">
            <a:xfrm>
              <a:off x="2542" y="2152"/>
              <a:ext cx="1263" cy="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1200" b="1">
                  <a:ea typeface="Verdana" pitchFamily="34" charset="0"/>
                  <a:cs typeface="Arial" charset="0"/>
                </a:rPr>
                <a:t>Kieming</a:t>
              </a:r>
            </a:p>
          </p:txBody>
        </p:sp>
      </p:grpSp>
      <p:sp>
        <p:nvSpPr>
          <p:cNvPr id="16394" name="Line 16"/>
          <p:cNvSpPr>
            <a:spLocks noChangeShapeType="1"/>
          </p:cNvSpPr>
          <p:nvPr/>
        </p:nvSpPr>
        <p:spPr bwMode="auto">
          <a:xfrm>
            <a:off x="4334613" y="2616201"/>
            <a:ext cx="263769" cy="266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3588733" y="2278064"/>
            <a:ext cx="1946031" cy="25404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1981" eaLnBrk="0" hangingPunct="0">
              <a:defRPr/>
            </a:pPr>
            <a:r>
              <a:rPr lang="de-DE" sz="1051" b="1" i="1" dirty="0" err="1">
                <a:latin typeface="Arial" pitchFamily="34" charset="0"/>
                <a:ea typeface="Verdana" pitchFamily="34" charset="0"/>
                <a:cs typeface="Arial" pitchFamily="34" charset="0"/>
              </a:rPr>
              <a:t>Waterdruppel</a:t>
            </a:r>
            <a:endParaRPr lang="de-DE" sz="1051" b="1" i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156" name="Titel 1"/>
          <p:cNvSpPr>
            <a:spLocks/>
          </p:cNvSpPr>
          <p:nvPr/>
        </p:nvSpPr>
        <p:spPr bwMode="auto">
          <a:xfrm>
            <a:off x="624260" y="277820"/>
            <a:ext cx="619271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nl-NL" sz="4400">
              <a:solidFill>
                <a:schemeClr val="tx2"/>
              </a:solidFill>
            </a:endParaRPr>
          </a:p>
        </p:txBody>
      </p:sp>
      <p:sp>
        <p:nvSpPr>
          <p:cNvPr id="16397" name="Line 19"/>
          <p:cNvSpPr>
            <a:spLocks noChangeShapeType="1"/>
          </p:cNvSpPr>
          <p:nvPr/>
        </p:nvSpPr>
        <p:spPr bwMode="auto">
          <a:xfrm>
            <a:off x="6372959" y="4079875"/>
            <a:ext cx="204860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398" name="Line 20"/>
          <p:cNvSpPr>
            <a:spLocks noChangeShapeType="1"/>
          </p:cNvSpPr>
          <p:nvPr/>
        </p:nvSpPr>
        <p:spPr bwMode="auto">
          <a:xfrm>
            <a:off x="3588733" y="4095751"/>
            <a:ext cx="195482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399" name="Line 21"/>
          <p:cNvSpPr>
            <a:spLocks noChangeShapeType="1"/>
          </p:cNvSpPr>
          <p:nvPr/>
        </p:nvSpPr>
        <p:spPr bwMode="auto">
          <a:xfrm>
            <a:off x="662359" y="4064000"/>
            <a:ext cx="200171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400" name="Rectangle 22"/>
          <p:cNvSpPr>
            <a:spLocks noChangeArrowheads="1"/>
          </p:cNvSpPr>
          <p:nvPr/>
        </p:nvSpPr>
        <p:spPr bwMode="auto">
          <a:xfrm>
            <a:off x="600811" y="2278068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161" name="Text Box 23"/>
          <p:cNvSpPr txBox="1">
            <a:spLocks noChangeArrowheads="1"/>
          </p:cNvSpPr>
          <p:nvPr/>
        </p:nvSpPr>
        <p:spPr bwMode="auto">
          <a:xfrm>
            <a:off x="924659" y="3546481"/>
            <a:ext cx="1072730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F5C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b="1" i="1">
                <a:ea typeface="Verdana" pitchFamily="34" charset="0"/>
                <a:cs typeface="Arial" charset="0"/>
              </a:rPr>
              <a:t>Bladweefsel</a:t>
            </a:r>
          </a:p>
        </p:txBody>
      </p:sp>
      <p:sp>
        <p:nvSpPr>
          <p:cNvPr id="16402" name="Rectangle 24"/>
          <p:cNvSpPr>
            <a:spLocks noChangeArrowheads="1"/>
          </p:cNvSpPr>
          <p:nvPr/>
        </p:nvSpPr>
        <p:spPr bwMode="auto">
          <a:xfrm>
            <a:off x="3512531" y="2259019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403" name="Rectangle 25"/>
          <p:cNvSpPr>
            <a:spLocks noChangeArrowheads="1"/>
          </p:cNvSpPr>
          <p:nvPr/>
        </p:nvSpPr>
        <p:spPr bwMode="auto">
          <a:xfrm>
            <a:off x="5539156" y="2268544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404" name="Rectangle 26"/>
          <p:cNvSpPr>
            <a:spLocks noChangeArrowheads="1"/>
          </p:cNvSpPr>
          <p:nvPr/>
        </p:nvSpPr>
        <p:spPr bwMode="auto">
          <a:xfrm>
            <a:off x="6298226" y="2259019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405" name="Rectangle 27"/>
          <p:cNvSpPr>
            <a:spLocks noChangeArrowheads="1"/>
          </p:cNvSpPr>
          <p:nvPr/>
        </p:nvSpPr>
        <p:spPr bwMode="auto">
          <a:xfrm>
            <a:off x="8374676" y="2259019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406" name="Rectangle 28"/>
          <p:cNvSpPr>
            <a:spLocks noChangeArrowheads="1"/>
          </p:cNvSpPr>
          <p:nvPr/>
        </p:nvSpPr>
        <p:spPr bwMode="auto">
          <a:xfrm>
            <a:off x="2643556" y="2259019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167" name="Titel 28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490538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nl-NL" sz="4900" dirty="0"/>
              <a:t>Ontwikkeling van een schimmel</a:t>
            </a:r>
            <a:r>
              <a:rPr lang="nl-NL" sz="36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/>
            </a:r>
            <a:br>
              <a:rPr lang="nl-NL" sz="3600" dirty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endParaRPr lang="nl-NL" sz="3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2014" name="Rectangle 30"/>
          <p:cNvSpPr>
            <a:spLocks noChangeArrowheads="1"/>
          </p:cNvSpPr>
          <p:nvPr/>
        </p:nvSpPr>
        <p:spPr bwMode="auto">
          <a:xfrm>
            <a:off x="6154619" y="2057400"/>
            <a:ext cx="2372459" cy="2743200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82015" name="Rectangle 31"/>
          <p:cNvSpPr>
            <a:spLocks noChangeArrowheads="1"/>
          </p:cNvSpPr>
          <p:nvPr/>
        </p:nvSpPr>
        <p:spPr bwMode="auto">
          <a:xfrm>
            <a:off x="3386505" y="2057400"/>
            <a:ext cx="2370992" cy="2743200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82016" name="Rectangle 32"/>
          <p:cNvSpPr>
            <a:spLocks noChangeArrowheads="1"/>
          </p:cNvSpPr>
          <p:nvPr/>
        </p:nvSpPr>
        <p:spPr bwMode="auto">
          <a:xfrm>
            <a:off x="624255" y="2057400"/>
            <a:ext cx="2370992" cy="2743200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82017" name="Rectangle 33"/>
          <p:cNvSpPr>
            <a:spLocks noChangeArrowheads="1"/>
          </p:cNvSpPr>
          <p:nvPr/>
        </p:nvSpPr>
        <p:spPr bwMode="auto">
          <a:xfrm>
            <a:off x="3386505" y="2057400"/>
            <a:ext cx="2370992" cy="2743200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120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014" grpId="0" animBg="1"/>
      <p:bldP spid="682014" grpId="1" animBg="1"/>
      <p:bldP spid="682015" grpId="0" animBg="1"/>
      <p:bldP spid="682015" grpId="1" animBg="1"/>
      <p:bldP spid="682016" grpId="0" animBg="1"/>
      <p:bldP spid="6820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143" y="76327"/>
            <a:ext cx="3489080" cy="66295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Cu</a:t>
            </a:r>
            <a:r>
              <a:rPr lang="de-DE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koper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8725" name="Picture 5" descr="Camelli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64" y="1297471"/>
            <a:ext cx="2701636" cy="49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6475539" y="4340821"/>
            <a:ext cx="2060331" cy="15843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92D050"/>
                </a:solidFill>
              </a:rPr>
              <a:t>Groeipunten</a:t>
            </a:r>
            <a:endParaRPr lang="de-DE" dirty="0">
              <a:solidFill>
                <a:srgbClr val="92D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0" y="1748213"/>
            <a:ext cx="19575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16" y="1297229"/>
            <a:ext cx="2573176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97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5068" y="1020925"/>
            <a:ext cx="7450281" cy="55976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4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 idx="4294967295"/>
          </p:nvPr>
        </p:nvSpPr>
        <p:spPr>
          <a:xfrm>
            <a:off x="0" y="90488"/>
            <a:ext cx="9144000" cy="490537"/>
          </a:xfrm>
        </p:spPr>
        <p:txBody>
          <a:bodyPr anchor="t">
            <a:noAutofit/>
          </a:bodyPr>
          <a:lstStyle/>
          <a:p>
            <a:pPr eaLnBrk="1" hangingPunct="1"/>
            <a:r>
              <a:rPr lang="nl-NL" sz="4000" dirty="0"/>
              <a:t>Ontwikkeling van een schimmel</a:t>
            </a:r>
          </a:p>
        </p:txBody>
      </p:sp>
      <p:sp>
        <p:nvSpPr>
          <p:cNvPr id="8195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93E341B8-9BA4-46A9-8C08-B48404F5300B}" type="slidenum">
              <a:rPr lang="en-US" sz="800">
                <a:solidFill>
                  <a:srgbClr val="969696"/>
                </a:solidFill>
              </a:rPr>
              <a:pPr algn="ctr" eaLnBrk="1" hangingPunct="1"/>
              <a:t>5</a:t>
            </a:fld>
            <a:endParaRPr lang="en-US" sz="800">
              <a:solidFill>
                <a:srgbClr val="969696"/>
              </a:solidFill>
            </a:endParaRP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586155" y="2312992"/>
            <a:ext cx="2286000" cy="2176463"/>
            <a:chOff x="1063" y="1069"/>
            <a:chExt cx="1735" cy="1455"/>
          </a:xfrm>
        </p:grpSpPr>
        <p:pic>
          <p:nvPicPr>
            <p:cNvPr id="8214" name="Picture 5" descr="Pilzkrankheit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" y="1069"/>
              <a:ext cx="1682" cy="13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5" name="Text Box 6"/>
            <p:cNvSpPr txBox="1">
              <a:spLocks noChangeArrowheads="1"/>
            </p:cNvSpPr>
            <p:nvPr/>
          </p:nvSpPr>
          <p:spPr bwMode="auto">
            <a:xfrm>
              <a:off x="1063" y="2250"/>
              <a:ext cx="1735" cy="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1200" b="1">
                  <a:ea typeface="Verdana" pitchFamily="34" charset="0"/>
                  <a:cs typeface="Arial" charset="0"/>
                </a:rPr>
                <a:t>Myceliumgroei</a:t>
              </a:r>
            </a:p>
          </p:txBody>
        </p:sp>
      </p:grpSp>
      <p:grpSp>
        <p:nvGrpSpPr>
          <p:cNvPr id="8197" name="Group 7"/>
          <p:cNvGrpSpPr>
            <a:grpSpLocks/>
          </p:cNvGrpSpPr>
          <p:nvPr/>
        </p:nvGrpSpPr>
        <p:grpSpPr bwMode="auto">
          <a:xfrm>
            <a:off x="3449515" y="2312995"/>
            <a:ext cx="2286000" cy="2166937"/>
            <a:chOff x="2867" y="1069"/>
            <a:chExt cx="1735" cy="1455"/>
          </a:xfrm>
        </p:grpSpPr>
        <p:pic>
          <p:nvPicPr>
            <p:cNvPr id="8212" name="Picture 8" descr="Pilzkrankheit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" y="1069"/>
              <a:ext cx="1682" cy="13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3" name="Text Box 9"/>
            <p:cNvSpPr txBox="1">
              <a:spLocks noChangeArrowheads="1"/>
            </p:cNvSpPr>
            <p:nvPr/>
          </p:nvSpPr>
          <p:spPr bwMode="auto">
            <a:xfrm>
              <a:off x="2867" y="2250"/>
              <a:ext cx="1735" cy="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1200" b="1">
                  <a:ea typeface="Verdana" pitchFamily="34" charset="0"/>
                  <a:cs typeface="Arial" charset="0"/>
                </a:rPr>
                <a:t>Sporen ontwikkeling</a:t>
              </a:r>
            </a:p>
          </p:txBody>
        </p:sp>
      </p:grp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6305551" y="2312994"/>
            <a:ext cx="1994388" cy="2173287"/>
            <a:chOff x="1988" y="2625"/>
            <a:chExt cx="1689" cy="1611"/>
          </a:xfrm>
        </p:grpSpPr>
        <p:pic>
          <p:nvPicPr>
            <p:cNvPr id="8210" name="Picture 11" descr="Pilzkrankheit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" y="2625"/>
              <a:ext cx="1682" cy="15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Text Box 12"/>
            <p:cNvSpPr txBox="1">
              <a:spLocks noChangeArrowheads="1"/>
            </p:cNvSpPr>
            <p:nvPr/>
          </p:nvSpPr>
          <p:spPr bwMode="auto">
            <a:xfrm>
              <a:off x="1988" y="3962"/>
              <a:ext cx="1687" cy="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200" b="1">
                  <a:ea typeface="Verdana" pitchFamily="34" charset="0"/>
                  <a:cs typeface="Arial" charset="0"/>
                </a:rPr>
                <a:t>Volwassen sporen</a:t>
              </a:r>
            </a:p>
          </p:txBody>
        </p:sp>
      </p:grp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7677157" y="4568829"/>
            <a:ext cx="1176703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800" b="1" i="1">
                <a:ea typeface="Verdana" pitchFamily="34" charset="0"/>
                <a:cs typeface="Arial" charset="0"/>
              </a:rPr>
              <a:t>Verspreiding sporen </a:t>
            </a:r>
          </a:p>
          <a:p>
            <a:pPr algn="ctr"/>
            <a:r>
              <a:rPr lang="de-DE" sz="800" b="1" i="1">
                <a:ea typeface="Verdana" pitchFamily="34" charset="0"/>
                <a:cs typeface="Arial" charset="0"/>
              </a:rPr>
              <a:t>(in miljoenen)</a:t>
            </a:r>
          </a:p>
        </p:txBody>
      </p:sp>
      <p:sp>
        <p:nvSpPr>
          <p:cNvPr id="17416" name="Line 14"/>
          <p:cNvSpPr>
            <a:spLocks noChangeShapeType="1"/>
          </p:cNvSpPr>
          <p:nvPr/>
        </p:nvSpPr>
        <p:spPr bwMode="auto">
          <a:xfrm flipV="1">
            <a:off x="8660423" y="2759078"/>
            <a:ext cx="0" cy="1809751"/>
          </a:xfrm>
          <a:prstGeom prst="line">
            <a:avLst/>
          </a:prstGeom>
          <a:noFill/>
          <a:ln w="28575">
            <a:solidFill>
              <a:srgbClr val="E2001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7417" name="Line 15"/>
          <p:cNvSpPr>
            <a:spLocks noChangeShapeType="1"/>
          </p:cNvSpPr>
          <p:nvPr/>
        </p:nvSpPr>
        <p:spPr bwMode="auto">
          <a:xfrm flipH="1" flipV="1">
            <a:off x="8286756" y="2768606"/>
            <a:ext cx="373673" cy="9525"/>
          </a:xfrm>
          <a:prstGeom prst="line">
            <a:avLst/>
          </a:prstGeom>
          <a:noFill/>
          <a:ln w="28575">
            <a:solidFill>
              <a:srgbClr val="E2001A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7418" name="Rectangle 16"/>
          <p:cNvSpPr>
            <a:spLocks noChangeArrowheads="1"/>
          </p:cNvSpPr>
          <p:nvPr/>
        </p:nvSpPr>
        <p:spPr bwMode="auto">
          <a:xfrm>
            <a:off x="529008" y="2265368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7419" name="Rectangle 17"/>
          <p:cNvSpPr>
            <a:spLocks noChangeArrowheads="1"/>
          </p:cNvSpPr>
          <p:nvPr/>
        </p:nvSpPr>
        <p:spPr bwMode="auto">
          <a:xfrm>
            <a:off x="2820868" y="2255844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7420" name="Rectangle 18"/>
          <p:cNvSpPr>
            <a:spLocks noChangeArrowheads="1"/>
          </p:cNvSpPr>
          <p:nvPr/>
        </p:nvSpPr>
        <p:spPr bwMode="auto">
          <a:xfrm>
            <a:off x="3373319" y="2312994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7421" name="Rectangle 19"/>
          <p:cNvSpPr>
            <a:spLocks noChangeArrowheads="1"/>
          </p:cNvSpPr>
          <p:nvPr/>
        </p:nvSpPr>
        <p:spPr bwMode="auto">
          <a:xfrm>
            <a:off x="5694488" y="2312994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83028" name="Rectangle 20"/>
          <p:cNvSpPr>
            <a:spLocks noChangeArrowheads="1"/>
          </p:cNvSpPr>
          <p:nvPr/>
        </p:nvSpPr>
        <p:spPr bwMode="auto">
          <a:xfrm>
            <a:off x="3358663" y="2211394"/>
            <a:ext cx="2425212" cy="2433637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83029" name="Rectangle 21"/>
          <p:cNvSpPr>
            <a:spLocks noChangeArrowheads="1"/>
          </p:cNvSpPr>
          <p:nvPr/>
        </p:nvSpPr>
        <p:spPr bwMode="auto">
          <a:xfrm>
            <a:off x="6235218" y="2211394"/>
            <a:ext cx="2664069" cy="2763837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83030" name="Rectangle 22"/>
          <p:cNvSpPr>
            <a:spLocks noChangeArrowheads="1"/>
          </p:cNvSpPr>
          <p:nvPr/>
        </p:nvSpPr>
        <p:spPr bwMode="auto">
          <a:xfrm>
            <a:off x="460134" y="2211394"/>
            <a:ext cx="2423747" cy="2433637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83031" name="Rectangle 23"/>
          <p:cNvSpPr>
            <a:spLocks noChangeArrowheads="1"/>
          </p:cNvSpPr>
          <p:nvPr/>
        </p:nvSpPr>
        <p:spPr bwMode="auto">
          <a:xfrm>
            <a:off x="3358663" y="2211394"/>
            <a:ext cx="2425212" cy="2433637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pic>
        <p:nvPicPr>
          <p:cNvPr id="25" name="Picture 6" descr="\\BMJDSFS02.mjd.bnl.bayer.cnb\BCS_Users\BNHOE\Personal Data\digitaal\Bayer\2015\A voorkom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423" y="1084655"/>
            <a:ext cx="1704612" cy="129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43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28" grpId="0" animBg="1"/>
      <p:bldP spid="683028" grpId="1" animBg="1"/>
      <p:bldP spid="683029" grpId="0" animBg="1"/>
      <p:bldP spid="683029" grpId="1" animBg="1"/>
      <p:bldP spid="683030" grpId="0" animBg="1"/>
      <p:bldP spid="6830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2"/>
          <p:cNvSpPr>
            <a:spLocks noGrp="1"/>
          </p:cNvSpPr>
          <p:nvPr>
            <p:ph type="title" idx="4294967295"/>
          </p:nvPr>
        </p:nvSpPr>
        <p:spPr>
          <a:xfrm>
            <a:off x="0" y="84138"/>
            <a:ext cx="9144000" cy="490537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nl-NL" sz="3600" dirty="0"/>
              <a:t>Schimmelinfecties voorkomen</a:t>
            </a:r>
          </a:p>
        </p:txBody>
      </p:sp>
      <p:sp>
        <p:nvSpPr>
          <p:cNvPr id="9219" name="Tijdelijke aanduiding voor dianummer 1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6FAF492F-8926-40BC-A080-89107E60C728}" type="slidenum">
              <a:rPr lang="en-US" sz="800">
                <a:solidFill>
                  <a:srgbClr val="969696"/>
                </a:solidFill>
              </a:rPr>
              <a:pPr algn="ctr" eaLnBrk="1" hangingPunct="1"/>
              <a:t>6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637288" y="3496470"/>
            <a:ext cx="3203331" cy="252412"/>
          </a:xfrm>
          <a:prstGeom prst="roundRect">
            <a:avLst/>
          </a:prstGeom>
          <a:solidFill>
            <a:srgbClr val="2E8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Schimmels voorkomen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626366" y="1880829"/>
            <a:ext cx="3203331" cy="252412"/>
          </a:xfrm>
          <a:prstGeom prst="roundRect">
            <a:avLst/>
          </a:prstGeom>
          <a:solidFill>
            <a:srgbClr val="2E8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Bemesting en grond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4574113" y="1880829"/>
            <a:ext cx="4088423" cy="1181100"/>
          </a:xfrm>
          <a:prstGeom prst="roundRect">
            <a:avLst>
              <a:gd name="adj" fmla="val 2968"/>
            </a:avLst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</a:rPr>
              <a:t>Een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goed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bemeste</a:t>
            </a:r>
            <a:r>
              <a:rPr lang="en-US" sz="1200" dirty="0">
                <a:solidFill>
                  <a:schemeClr val="tx1"/>
                </a:solidFill>
              </a:rPr>
              <a:t> plant </a:t>
            </a:r>
            <a:r>
              <a:rPr lang="en-US" sz="1200" dirty="0" err="1">
                <a:solidFill>
                  <a:schemeClr val="tx1"/>
                </a:solidFill>
              </a:rPr>
              <a:t>zal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veel</a:t>
            </a:r>
            <a:r>
              <a:rPr lang="en-US" sz="1200" dirty="0">
                <a:solidFill>
                  <a:schemeClr val="tx1"/>
                </a:solidFill>
              </a:rPr>
              <a:t> minder last </a:t>
            </a:r>
            <a:r>
              <a:rPr lang="en-US" sz="1200" dirty="0" err="1">
                <a:solidFill>
                  <a:schemeClr val="tx1"/>
                </a:solidFill>
              </a:rPr>
              <a:t>hebben</a:t>
            </a:r>
            <a:r>
              <a:rPr lang="en-US" sz="1200" dirty="0">
                <a:solidFill>
                  <a:schemeClr val="tx1"/>
                </a:solidFill>
              </a:rPr>
              <a:t> van </a:t>
            </a:r>
            <a:r>
              <a:rPr lang="en-US" sz="1200" dirty="0" err="1">
                <a:solidFill>
                  <a:schemeClr val="tx1"/>
                </a:solidFill>
              </a:rPr>
              <a:t>ziektes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</a:rPr>
              <a:t>Maar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ook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goede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bodemstructuur</a:t>
            </a:r>
            <a:r>
              <a:rPr lang="en-US" sz="1200" dirty="0">
                <a:solidFill>
                  <a:schemeClr val="tx1"/>
                </a:solidFill>
              </a:rPr>
              <a:t> is van </a:t>
            </a:r>
            <a:r>
              <a:rPr lang="en-US" sz="1200" dirty="0" err="1">
                <a:solidFill>
                  <a:schemeClr val="tx1"/>
                </a:solidFill>
              </a:rPr>
              <a:t>groot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belang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8" name="Afgeronde rechthoek 27"/>
          <p:cNvSpPr/>
          <p:nvPr/>
        </p:nvSpPr>
        <p:spPr>
          <a:xfrm>
            <a:off x="4574113" y="3496472"/>
            <a:ext cx="4088423" cy="2559051"/>
          </a:xfrm>
          <a:prstGeom prst="roundRect">
            <a:avLst>
              <a:gd name="adj" fmla="val 2968"/>
            </a:avLst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de-DE" sz="1200" dirty="0" err="1">
                <a:solidFill>
                  <a:schemeClr val="tx1"/>
                </a:solidFill>
              </a:rPr>
              <a:t>Zonder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vocht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kunnen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sporen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niet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kiemen</a:t>
            </a: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200" dirty="0">
                <a:solidFill>
                  <a:schemeClr val="tx1"/>
                </a:solidFill>
              </a:rPr>
              <a:t>In de morgen </a:t>
            </a:r>
            <a:r>
              <a:rPr lang="de-DE" sz="1200" dirty="0" err="1">
                <a:solidFill>
                  <a:schemeClr val="tx1"/>
                </a:solidFill>
              </a:rPr>
              <a:t>water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geven</a:t>
            </a:r>
            <a:r>
              <a:rPr lang="de-DE" sz="1200" dirty="0">
                <a:solidFill>
                  <a:schemeClr val="tx1"/>
                </a:solidFill>
              </a:rPr>
              <a:t>, blad </a:t>
            </a:r>
            <a:r>
              <a:rPr lang="de-DE" sz="1200" dirty="0" err="1">
                <a:solidFill>
                  <a:schemeClr val="tx1"/>
                </a:solidFill>
              </a:rPr>
              <a:t>niet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bevochtigen</a:t>
            </a: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200" dirty="0">
                <a:solidFill>
                  <a:schemeClr val="tx1"/>
                </a:solidFill>
              </a:rPr>
              <a:t>In </a:t>
            </a:r>
            <a:r>
              <a:rPr lang="de-DE" sz="1200" dirty="0" err="1">
                <a:solidFill>
                  <a:schemeClr val="tx1"/>
                </a:solidFill>
              </a:rPr>
              <a:t>het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voorjaar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zeker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bij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infectiegevaar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behandelen</a:t>
            </a:r>
            <a:r>
              <a:rPr lang="de-DE" sz="1200" dirty="0">
                <a:solidFill>
                  <a:schemeClr val="tx1"/>
                </a:solidFill>
              </a:rPr>
              <a:t>, </a:t>
            </a:r>
            <a:r>
              <a:rPr lang="de-DE" sz="1200" dirty="0" err="1">
                <a:solidFill>
                  <a:schemeClr val="tx1"/>
                </a:solidFill>
              </a:rPr>
              <a:t>ook</a:t>
            </a: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200" dirty="0">
                <a:solidFill>
                  <a:schemeClr val="tx1"/>
                </a:solidFill>
              </a:rPr>
              <a:t>al </a:t>
            </a:r>
            <a:r>
              <a:rPr lang="de-DE" sz="1200" dirty="0" err="1">
                <a:solidFill>
                  <a:schemeClr val="tx1"/>
                </a:solidFill>
              </a:rPr>
              <a:t>is</a:t>
            </a:r>
            <a:r>
              <a:rPr lang="de-DE" sz="1200" dirty="0">
                <a:solidFill>
                  <a:schemeClr val="tx1"/>
                </a:solidFill>
              </a:rPr>
              <a:t> er </a:t>
            </a:r>
            <a:r>
              <a:rPr lang="de-DE" sz="1200" dirty="0" err="1">
                <a:solidFill>
                  <a:schemeClr val="tx1"/>
                </a:solidFill>
              </a:rPr>
              <a:t>nog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niets</a:t>
            </a:r>
            <a:r>
              <a:rPr lang="de-DE" sz="1200" dirty="0">
                <a:solidFill>
                  <a:schemeClr val="tx1"/>
                </a:solidFill>
              </a:rPr>
              <a:t> te </a:t>
            </a:r>
            <a:r>
              <a:rPr lang="de-DE" sz="1200" dirty="0" err="1">
                <a:solidFill>
                  <a:schemeClr val="tx1"/>
                </a:solidFill>
              </a:rPr>
              <a:t>zien</a:t>
            </a: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200" dirty="0" err="1">
                <a:solidFill>
                  <a:schemeClr val="tx1"/>
                </a:solidFill>
              </a:rPr>
              <a:t>Optijd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spuiten</a:t>
            </a:r>
            <a:r>
              <a:rPr lang="de-DE" sz="1200" dirty="0">
                <a:solidFill>
                  <a:schemeClr val="tx1"/>
                </a:solidFill>
              </a:rPr>
              <a:t>, </a:t>
            </a:r>
            <a:r>
              <a:rPr lang="de-DE" sz="1200" dirty="0" err="1">
                <a:solidFill>
                  <a:schemeClr val="tx1"/>
                </a:solidFill>
              </a:rPr>
              <a:t>behandelingen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herhalen</a:t>
            </a:r>
            <a:r>
              <a:rPr lang="de-DE" sz="1200" dirty="0">
                <a:solidFill>
                  <a:schemeClr val="tx1"/>
                </a:solidFill>
              </a:rPr>
              <a:t>, 1x </a:t>
            </a:r>
            <a:r>
              <a:rPr lang="de-DE" sz="1200" dirty="0" err="1">
                <a:solidFill>
                  <a:schemeClr val="tx1"/>
                </a:solidFill>
              </a:rPr>
              <a:t>spuiten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helpt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niet</a:t>
            </a: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000" dirty="0">
                <a:solidFill>
                  <a:srgbClr val="000099"/>
                </a:solidFill>
              </a:rPr>
              <a:t>(</a:t>
            </a:r>
            <a:r>
              <a:rPr lang="de-DE" sz="1000" dirty="0" err="1">
                <a:solidFill>
                  <a:srgbClr val="000099"/>
                </a:solidFill>
              </a:rPr>
              <a:t>kennis</a:t>
            </a:r>
            <a:r>
              <a:rPr lang="de-DE" sz="1000" dirty="0">
                <a:solidFill>
                  <a:srgbClr val="000099"/>
                </a:solidFill>
              </a:rPr>
              <a:t> van de </a:t>
            </a:r>
            <a:r>
              <a:rPr lang="de-DE" sz="1000" dirty="0" err="1">
                <a:solidFill>
                  <a:srgbClr val="000099"/>
                </a:solidFill>
              </a:rPr>
              <a:t>cyclus</a:t>
            </a:r>
            <a:r>
              <a:rPr lang="de-DE" sz="1000" dirty="0">
                <a:solidFill>
                  <a:srgbClr val="000099"/>
                </a:solidFill>
              </a:rPr>
              <a:t>)</a:t>
            </a:r>
          </a:p>
          <a:p>
            <a:pPr>
              <a:defRPr/>
            </a:pPr>
            <a:endParaRPr lang="de-DE" sz="10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de-DE" sz="1200" dirty="0" err="1">
                <a:solidFill>
                  <a:schemeClr val="tx1"/>
                </a:solidFill>
              </a:rPr>
              <a:t>Aangetaste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plantendelen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zijn</a:t>
            </a:r>
            <a:r>
              <a:rPr lang="de-DE" sz="1200" dirty="0">
                <a:solidFill>
                  <a:schemeClr val="tx1"/>
                </a:solidFill>
              </a:rPr>
              <a:t> verloren en </a:t>
            </a:r>
            <a:r>
              <a:rPr lang="de-DE" sz="1200" dirty="0" err="1">
                <a:solidFill>
                  <a:schemeClr val="tx1"/>
                </a:solidFill>
              </a:rPr>
              <a:t>bevatten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de-DE" sz="1200" dirty="0" err="1">
                <a:solidFill>
                  <a:schemeClr val="tx1"/>
                </a:solidFill>
              </a:rPr>
              <a:t>miljoenen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sporen</a:t>
            </a:r>
            <a:r>
              <a:rPr lang="de-DE" sz="1200" dirty="0">
                <a:solidFill>
                  <a:srgbClr val="000099"/>
                </a:solidFill>
              </a:rPr>
              <a:t> </a:t>
            </a:r>
            <a:r>
              <a:rPr lang="de-DE" sz="1000" dirty="0">
                <a:solidFill>
                  <a:srgbClr val="000099"/>
                </a:solidFill>
              </a:rPr>
              <a:t>(</a:t>
            </a:r>
            <a:r>
              <a:rPr lang="de-DE" sz="1000" dirty="0" err="1">
                <a:solidFill>
                  <a:srgbClr val="000099"/>
                </a:solidFill>
              </a:rPr>
              <a:t>geen</a:t>
            </a:r>
            <a:r>
              <a:rPr lang="de-DE" sz="1000" dirty="0">
                <a:solidFill>
                  <a:srgbClr val="000099"/>
                </a:solidFill>
              </a:rPr>
              <a:t> </a:t>
            </a:r>
            <a:r>
              <a:rPr lang="de-DE" sz="1000" dirty="0" err="1">
                <a:solidFill>
                  <a:srgbClr val="000099"/>
                </a:solidFill>
              </a:rPr>
              <a:t>genezing</a:t>
            </a:r>
            <a:r>
              <a:rPr lang="de-DE" sz="1000" dirty="0">
                <a:solidFill>
                  <a:srgbClr val="000099"/>
                </a:solidFill>
              </a:rPr>
              <a:t> </a:t>
            </a:r>
            <a:r>
              <a:rPr lang="de-DE" sz="1000" dirty="0" err="1">
                <a:solidFill>
                  <a:srgbClr val="000099"/>
                </a:solidFill>
              </a:rPr>
              <a:t>meer</a:t>
            </a:r>
            <a:r>
              <a:rPr lang="de-DE" sz="1000" dirty="0">
                <a:solidFill>
                  <a:srgbClr val="000099"/>
                </a:solidFill>
              </a:rPr>
              <a:t> </a:t>
            </a:r>
            <a:r>
              <a:rPr lang="de-DE" sz="1000" dirty="0" err="1">
                <a:solidFill>
                  <a:srgbClr val="000099"/>
                </a:solidFill>
              </a:rPr>
              <a:t>mogelijk</a:t>
            </a:r>
            <a:r>
              <a:rPr lang="de-DE" sz="1000" dirty="0">
                <a:solidFill>
                  <a:srgbClr val="000099"/>
                </a:solidFill>
              </a:rPr>
              <a:t>)</a:t>
            </a:r>
          </a:p>
          <a:p>
            <a:pPr>
              <a:defRPr/>
            </a:pP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200" dirty="0" err="1">
                <a:solidFill>
                  <a:srgbClr val="FF0000"/>
                </a:solidFill>
              </a:rPr>
              <a:t>infectiebron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verwijderen</a:t>
            </a:r>
            <a:r>
              <a:rPr lang="de-DE" sz="1200" dirty="0">
                <a:solidFill>
                  <a:srgbClr val="FF0000"/>
                </a:solidFill>
              </a:rPr>
              <a:t> en </a:t>
            </a:r>
            <a:r>
              <a:rPr lang="de-DE" sz="1200" dirty="0" err="1">
                <a:solidFill>
                  <a:srgbClr val="FF0000"/>
                </a:solidFill>
              </a:rPr>
              <a:t>vernietigen</a:t>
            </a:r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10" name="Picture 6" descr="\\BMJDSFS02.mjd.bnl.bayer.cnb\BCS_Users\BNHOE\Personal Data\digitaal\Bayer\2015\A voork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163" y="1080504"/>
            <a:ext cx="1388923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79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 idx="4294967295"/>
          </p:nvPr>
        </p:nvSpPr>
        <p:spPr>
          <a:xfrm>
            <a:off x="2965450" y="155575"/>
            <a:ext cx="6178550" cy="490538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sz="3600" dirty="0" err="1"/>
              <a:t>Schimmels</a:t>
            </a:r>
            <a:endParaRPr lang="nl-NL" sz="3600" dirty="0"/>
          </a:p>
        </p:txBody>
      </p:sp>
      <p:sp>
        <p:nvSpPr>
          <p:cNvPr id="10243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201D829F-B662-4BD0-93F1-964B5BE1308A}" type="slidenum">
              <a:rPr lang="en-US" sz="800">
                <a:solidFill>
                  <a:srgbClr val="969696"/>
                </a:solidFill>
              </a:rPr>
              <a:pPr algn="ctr" eaLnBrk="1" hangingPunct="1"/>
              <a:t>7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811007" y="5841141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 err="1">
                <a:solidFill>
                  <a:srgbClr val="FFFFFF"/>
                </a:solidFill>
              </a:rPr>
              <a:t>Sterroetdauw</a:t>
            </a: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5125940" y="5907957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Meeldauw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4" y="1414631"/>
            <a:ext cx="4225902" cy="402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04" y="1424828"/>
            <a:ext cx="3780187" cy="400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537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>
          <a:xfrm>
            <a:off x="2952750" y="117475"/>
            <a:ext cx="6191250" cy="490538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sz="36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Schimmels</a:t>
            </a:r>
            <a:endParaRPr lang="nl-NL" sz="3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91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B6A33140-3570-4B3F-A881-2C73A1B02D52}" type="slidenum">
              <a:rPr lang="en-US" sz="800">
                <a:solidFill>
                  <a:srgbClr val="969696"/>
                </a:solidFill>
              </a:rPr>
              <a:pPr algn="ctr" eaLnBrk="1" hangingPunct="1"/>
              <a:t>8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6" y="5805794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Meeldauw 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5710610" y="5805794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</a:rPr>
              <a:t>Roest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610301"/>
            <a:ext cx="4312221" cy="36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39" y="1786133"/>
            <a:ext cx="4187980" cy="367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379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 idx="4294967295"/>
          </p:nvPr>
        </p:nvSpPr>
        <p:spPr>
          <a:xfrm>
            <a:off x="2951163" y="125413"/>
            <a:ext cx="6192837" cy="490537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sz="3600" dirty="0" err="1"/>
              <a:t>Schimmels</a:t>
            </a:r>
            <a:endParaRPr lang="nl-NL" sz="3600" dirty="0"/>
          </a:p>
        </p:txBody>
      </p:sp>
      <p:sp>
        <p:nvSpPr>
          <p:cNvPr id="13315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B378097-848A-478D-AE88-4BD7D0EC27A1}" type="slidenum">
              <a:rPr lang="en-US" sz="800">
                <a:solidFill>
                  <a:srgbClr val="969696"/>
                </a:solidFill>
              </a:rPr>
              <a:pPr algn="ctr" eaLnBrk="1" hangingPunct="1"/>
              <a:t>9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703519" y="5614003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  <a:latin typeface="Helvetica" pitchFamily="34" charset="0"/>
              </a:rPr>
              <a:t>Roest in peer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5048582" y="5614003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  <a:latin typeface="Helvetica" pitchFamily="34" charset="0"/>
              </a:rPr>
              <a:t>Roest in peer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6" y="1700941"/>
            <a:ext cx="3799878" cy="35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44" y="1619137"/>
            <a:ext cx="3662808" cy="36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298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1" ma:contentTypeDescription="Een nieuw document maken." ma:contentTypeScope="" ma:versionID="d7cf546818beafc2535885f18d855171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fb1f00df9830538b530555e3997ce02c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90EEC5-4CDD-4244-B29A-4425E1E78133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c2e09757-d42c-4fcd-ae27-c71d4b258210"/>
    <ds:schemaRef ds:uri="http://purl.org/dc/elements/1.1/"/>
    <ds:schemaRef ds:uri="http://purl.org/dc/terms/"/>
    <ds:schemaRef ds:uri="http://schemas.microsoft.com/office/infopath/2007/PartnerControls"/>
    <ds:schemaRef ds:uri="bfe1b49f-1cd4-47d5-a3dc-4ad9ba0da7a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D2D4DFB-044D-490C-94F1-F0893FE85F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DA7693-EE18-476A-88A1-157D3A3211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372</Words>
  <Application>Microsoft Office PowerPoint</Application>
  <PresentationFormat>Diavoorstelling (4:3)</PresentationFormat>
  <Paragraphs>128</Paragraphs>
  <Slides>30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Kantoorthema</vt:lpstr>
      <vt:lpstr>PowerPoint-presentatie</vt:lpstr>
      <vt:lpstr>Ziekten en Plagen</vt:lpstr>
      <vt:lpstr>Ontwikkeling van een schimmel </vt:lpstr>
      <vt:lpstr>PowerPoint-presentatie</vt:lpstr>
      <vt:lpstr>Ontwikkeling van een schimmel</vt:lpstr>
      <vt:lpstr>Schimmelinfecties voorkomen</vt:lpstr>
      <vt:lpstr>Schimmels</vt:lpstr>
      <vt:lpstr>Schimmels</vt:lpstr>
      <vt:lpstr>Schimmels</vt:lpstr>
      <vt:lpstr>Schimmels</vt:lpstr>
      <vt:lpstr>PowerPoint-presentatie</vt:lpstr>
      <vt:lpstr>PowerPoint-presentatie</vt:lpstr>
      <vt:lpstr>PowerPoint-presentatie</vt:lpstr>
      <vt:lpstr>PowerPoint-presentatie</vt:lpstr>
      <vt:lpstr>Kevers en rupsen</vt:lpstr>
      <vt:lpstr>Systemische werking </vt:lpstr>
      <vt:lpstr>PowerPoint-presentatie</vt:lpstr>
      <vt:lpstr>PowerPoint-presentatie</vt:lpstr>
      <vt:lpstr>Slakken</vt:lpstr>
      <vt:lpstr>PowerPoint-presentatie</vt:lpstr>
      <vt:lpstr>Slakken</vt:lpstr>
      <vt:lpstr>PowerPoint-presentatie</vt:lpstr>
      <vt:lpstr>Bemestingsproblemen  – ziekten/plagen</vt:lpstr>
      <vt:lpstr>Diverse andere factoren</vt:lpstr>
      <vt:lpstr>Te veel Natrium (N)</vt:lpstr>
      <vt:lpstr>K  kalium</vt:lpstr>
      <vt:lpstr>Fe ijzer</vt:lpstr>
      <vt:lpstr>Mg magnesium</vt:lpstr>
      <vt:lpstr>N  natrium</vt:lpstr>
      <vt:lpstr>Cu koper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HP</dc:creator>
  <cp:lastModifiedBy>admin</cp:lastModifiedBy>
  <cp:revision>16</cp:revision>
  <dcterms:created xsi:type="dcterms:W3CDTF">2015-04-12T10:59:07Z</dcterms:created>
  <dcterms:modified xsi:type="dcterms:W3CDTF">2019-11-03T12:24:05Z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